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5" r:id="rId2"/>
    <p:sldId id="326" r:id="rId3"/>
    <p:sldId id="256" r:id="rId4"/>
    <p:sldId id="257" r:id="rId5"/>
    <p:sldId id="291" r:id="rId6"/>
    <p:sldId id="324" r:id="rId7"/>
    <p:sldId id="300" r:id="rId8"/>
    <p:sldId id="297" r:id="rId9"/>
    <p:sldId id="298" r:id="rId10"/>
    <p:sldId id="299" r:id="rId11"/>
    <p:sldId id="301" r:id="rId12"/>
    <p:sldId id="302" r:id="rId13"/>
    <p:sldId id="303" r:id="rId14"/>
    <p:sldId id="312" r:id="rId15"/>
    <p:sldId id="313" r:id="rId16"/>
    <p:sldId id="314" r:id="rId17"/>
    <p:sldId id="315" r:id="rId18"/>
    <p:sldId id="318" r:id="rId19"/>
    <p:sldId id="274" r:id="rId20"/>
    <p:sldId id="275" r:id="rId21"/>
    <p:sldId id="277" r:id="rId22"/>
    <p:sldId id="282" r:id="rId23"/>
    <p:sldId id="293" r:id="rId24"/>
    <p:sldId id="272" r:id="rId25"/>
    <p:sldId id="284" r:id="rId26"/>
    <p:sldId id="320" r:id="rId27"/>
    <p:sldId id="259" r:id="rId28"/>
    <p:sldId id="260" r:id="rId29"/>
    <p:sldId id="321" r:id="rId30"/>
    <p:sldId id="322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1" autoAdjust="0"/>
  </p:normalViewPr>
  <p:slideViewPr>
    <p:cSldViewPr>
      <p:cViewPr varScale="1">
        <p:scale>
          <a:sx n="114" d="100"/>
          <a:sy n="114" d="100"/>
        </p:scale>
        <p:origin x="-108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34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5389E-37DD-4971-A50C-8732B5835406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13603-C963-4A74-AECD-EC8C9BB3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3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DB463-15D6-4E29-A525-967FFD88EB78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9185D-CA3F-4C1E-8C77-3231AB61A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9185D-CA3F-4C1E-8C77-3231AB61A8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5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8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charset="0"/>
                <a:cs typeface="Lucida Grande" charset="0"/>
                <a:sym typeface="Lucida Grande" charset="0"/>
              </a:rPr>
              <a:t>gaps at ends of lines on right</a:t>
            </a:r>
          </a:p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80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>
                <a:latin typeface="Lucida Grande" charset="0"/>
                <a:cs typeface="Lucida Grande" charset="0"/>
                <a:sym typeface="Lucida Grande" charset="0"/>
              </a:rPr>
              <a:t>alphabetic from 20 to 40 characters, semagramatic (e.g. Chinese) have several thousand, and syllabic between 50 to 100.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9185D-CA3F-4C1E-8C77-3231AB61A8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6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09" y="2518172"/>
            <a:ext cx="7358063" cy="1714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63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6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EB40E-089C-4615-9808-13B0DB15913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09F2-0E93-494C-9F2E-FEC374D6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acobnadal.com/639" TargetMode="External"/><Relationship Id="rId2" Type="http://schemas.openxmlformats.org/officeDocument/2006/relationships/hyperlink" Target="mailto:jnadal@princeton.edu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alpreservation.gov/education/" TargetMode="External"/><Relationship Id="rId3" Type="http://schemas.openxmlformats.org/officeDocument/2006/relationships/hyperlink" Target="mailto:jnadal@princeton.edu" TargetMode="External"/><Relationship Id="rId7" Type="http://schemas.openxmlformats.org/officeDocument/2006/relationships/hyperlink" Target="https://www.crl.edu/archiving-preservation/digital-archives/metrics-assessing-and-certifying/tra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ublic.ccsds.org/publications/RefModel.aspx" TargetMode="External"/><Relationship Id="rId11" Type="http://schemas.openxmlformats.org/officeDocument/2006/relationships/hyperlink" Target="http://www.loc.gov/standards/premis/" TargetMode="External"/><Relationship Id="rId5" Type="http://schemas.openxmlformats.org/officeDocument/2006/relationships/hyperlink" Target="http://www.ala.org/alcts/resources/preserv/defdigpres0408" TargetMode="External"/><Relationship Id="rId10" Type="http://schemas.openxmlformats.org/officeDocument/2006/relationships/hyperlink" Target="http://www.dpworkshop.org/" TargetMode="External"/><Relationship Id="rId4" Type="http://schemas.openxmlformats.org/officeDocument/2006/relationships/hyperlink" Target="http://jacobnadal.com/639" TargetMode="External"/><Relationship Id="rId9" Type="http://schemas.openxmlformats.org/officeDocument/2006/relationships/hyperlink" Target="http://ndsa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3999" cy="990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Digital Preservation Education:</a:t>
            </a:r>
            <a:br>
              <a:rPr lang="en-US" sz="2800" b="1" dirty="0" smtClean="0"/>
            </a:br>
            <a:r>
              <a:rPr lang="en-US" sz="2800" b="1" dirty="0" smtClean="0"/>
              <a:t>Choosing The Options That Are Right For You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" y="2514600"/>
            <a:ext cx="9143999" cy="417933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Jacob </a:t>
            </a:r>
            <a:r>
              <a:rPr lang="en-US" sz="2400" dirty="0" err="1" smtClean="0">
                <a:solidFill>
                  <a:schemeClr val="tx1"/>
                </a:solidFill>
              </a:rPr>
              <a:t>Nadal</a:t>
            </a:r>
            <a:r>
              <a:rPr lang="en-US" sz="2400" dirty="0" smtClean="0">
                <a:solidFill>
                  <a:schemeClr val="tx1"/>
                </a:solidFill>
              </a:rPr>
              <a:t>, The Research Collections &amp; Preservation Consortium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Jaime </a:t>
            </a:r>
            <a:r>
              <a:rPr lang="en-US" sz="2400" dirty="0" err="1" smtClean="0">
                <a:solidFill>
                  <a:schemeClr val="tx1"/>
                </a:solidFill>
              </a:rPr>
              <a:t>Schmacher</a:t>
            </a:r>
            <a:r>
              <a:rPr lang="en-US" sz="2400" dirty="0" smtClean="0">
                <a:solidFill>
                  <a:schemeClr val="tx1"/>
                </a:solidFill>
              </a:rPr>
              <a:t>, Northern Illinois University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Dr. Jane Zhang, Catholic University of America</a:t>
            </a:r>
          </a:p>
          <a:p>
            <a:pPr>
              <a:spcBef>
                <a:spcPts val="0"/>
              </a:spcBef>
            </a:pPr>
            <a:r>
              <a:rPr lang="en-US" sz="2400" i="1" dirty="0" smtClean="0">
                <a:solidFill>
                  <a:schemeClr val="tx1"/>
                </a:solidFill>
              </a:rPr>
              <a:t>Moderator: </a:t>
            </a:r>
            <a:r>
              <a:rPr lang="en-US" sz="2400" dirty="0" smtClean="0">
                <a:solidFill>
                  <a:schemeClr val="tx1"/>
                </a:solidFill>
              </a:rPr>
              <a:t>Emily Holmes, Columbia University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chemeClr val="tx1"/>
                </a:solidFill>
              </a:rPr>
              <a:t>June 26, 2016</a:t>
            </a:r>
          </a:p>
          <a:p>
            <a:pPr>
              <a:spcBef>
                <a:spcPts val="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700" b="1" i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i="1" dirty="0" smtClean="0">
                <a:solidFill>
                  <a:schemeClr val="tx1"/>
                </a:solidFill>
              </a:rPr>
              <a:t>Sponsor:</a:t>
            </a:r>
          </a:p>
          <a:p>
            <a:pPr algn="l">
              <a:spcBef>
                <a:spcPts val="0"/>
              </a:spcBef>
            </a:pPr>
            <a:r>
              <a:rPr lang="en-US" sz="1800" i="1" dirty="0" smtClean="0">
                <a:solidFill>
                  <a:schemeClr val="tx1"/>
                </a:solidFill>
              </a:rPr>
              <a:t>PARS Executive Committee</a:t>
            </a:r>
          </a:p>
          <a:p>
            <a:pPr algn="l">
              <a:spcBef>
                <a:spcPts val="0"/>
              </a:spcBef>
            </a:pPr>
            <a:endParaRPr lang="en-US" sz="1800" b="1" i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i="1" dirty="0" smtClean="0">
                <a:solidFill>
                  <a:schemeClr val="tx1"/>
                </a:solidFill>
              </a:rPr>
              <a:t>Co-Sponsor:</a:t>
            </a:r>
          </a:p>
          <a:p>
            <a:pPr algn="l">
              <a:spcBef>
                <a:spcPts val="0"/>
              </a:spcBef>
            </a:pPr>
            <a:r>
              <a:rPr lang="en-US" sz="1800" i="1" dirty="0" smtClean="0">
                <a:solidFill>
                  <a:schemeClr val="tx1"/>
                </a:solidFill>
              </a:rPr>
              <a:t>ACRL Professional Development Committee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4" y="170187"/>
            <a:ext cx="554236" cy="435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744" y="32444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#alctsAC16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ALCTS_swishlogo_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52401"/>
            <a:ext cx="3124200" cy="1043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6" y="5333999"/>
            <a:ext cx="1490133" cy="14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0"/>
            <a:ext cx="2743200" cy="6858000"/>
          </a:xfrm>
          <a:prstGeom prst="rect">
            <a:avLst/>
          </a:prstGeom>
        </p:spPr>
        <p:txBody>
          <a:bodyPr lIns="91435" tIns="45718" rIns="91435" bIns="4571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Content </a:t>
            </a:r>
            <a:r>
              <a:rPr lang="en-US" sz="2000" b="1" dirty="0"/>
              <a:t>Maintenance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(CM)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A robust computing and networking infrastructure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Synchronization and storage of files at multiple sites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Continuous monitoring and management of files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Programs for refreshing, migration and emulation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Creation &amp; testing of disaster prevention and recovery plans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Periodic review and updating of policies and procedures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43600" y="0"/>
            <a:ext cx="2743200" cy="6858000"/>
          </a:xfrm>
          <a:prstGeom prst="rect">
            <a:avLst/>
          </a:prstGeom>
        </p:spPr>
        <p:txBody>
          <a:bodyPr lIns="91435" tIns="45718" rIns="91435" bIns="4571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Content </a:t>
            </a:r>
            <a:r>
              <a:rPr lang="en-US" sz="2000" b="1" dirty="0"/>
              <a:t>Integrity</a:t>
            </a:r>
            <a:r>
              <a:rPr lang="en-US" sz="2500" b="1" dirty="0"/>
              <a:t> </a:t>
            </a:r>
            <a:br>
              <a:rPr lang="en-US" sz="2500" b="1" dirty="0"/>
            </a:b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(CI)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Documentation of all policies, strategies and procedures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Use of persistent identifiers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Recorded provenance and change history for all objects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Verification mechanisms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Attention to security requirements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Routine audits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86100" y="0"/>
            <a:ext cx="2743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5" tIns="45718" rIns="91435" bIns="4571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Content </a:t>
            </a:r>
            <a:r>
              <a:rPr lang="en-US" sz="2000" b="1" dirty="0"/>
              <a:t>Creation </a:t>
            </a:r>
            <a:br>
              <a:rPr lang="en-US" sz="2000" b="1" dirty="0"/>
            </a:b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(CC)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Clear and complete technical specifications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Production of reliable master files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Sufficient descriptive, administrative and structural metadata to ensure future access </a:t>
            </a:r>
          </a:p>
          <a:p>
            <a:pPr marL="274306" indent="-274306">
              <a:buFont typeface="+mj-lt"/>
              <a:buAutoNum type="arabicPeriod"/>
            </a:pPr>
            <a:r>
              <a:rPr lang="en-US" sz="2000" dirty="0"/>
              <a:t>Detailed quality control of processes </a:t>
            </a:r>
          </a:p>
        </p:txBody>
      </p:sp>
    </p:spTree>
    <p:extLst>
      <p:ext uri="{BB962C8B-B14F-4D97-AF65-F5344CB8AC3E}">
        <p14:creationId xmlns:p14="http://schemas.microsoft.com/office/powerpoint/2010/main" val="204199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LOCKSS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Game of…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7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Game of LOCKSS</a:t>
            </a:r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 smtClean="0"/>
              <a:t>“</a:t>
            </a:r>
            <a:r>
              <a:rPr lang="en-US" dirty="0" smtClean="0"/>
              <a:t>Lots </a:t>
            </a:r>
            <a:r>
              <a:rPr lang="en-US" dirty="0"/>
              <a:t>of Copies Keep Stuff </a:t>
            </a:r>
            <a:r>
              <a:rPr lang="en-US" dirty="0" smtClean="0"/>
              <a:t>Safe”</a:t>
            </a:r>
            <a:endParaRPr lang="en-US" dirty="0"/>
          </a:p>
          <a:p>
            <a:pPr marL="625056"/>
            <a:r>
              <a:rPr lang="en-US" dirty="0"/>
              <a:t>Peer-to-peer digital preservation</a:t>
            </a:r>
          </a:p>
          <a:p>
            <a:pPr marL="625056"/>
            <a:r>
              <a:rPr lang="en-US" dirty="0"/>
              <a:t>Lots of sites harvest data </a:t>
            </a:r>
            <a:r>
              <a:rPr lang="en-US" dirty="0" smtClean="0"/>
              <a:t>from a source and  </a:t>
            </a:r>
            <a:r>
              <a:rPr lang="en-US" dirty="0"/>
              <a:t>compare their copies to repair </a:t>
            </a:r>
            <a:r>
              <a:rPr lang="en-US" dirty="0" smtClean="0"/>
              <a:t>errors</a:t>
            </a:r>
          </a:p>
          <a:p>
            <a:pPr marL="625056"/>
            <a:r>
              <a:rPr lang="en-US" dirty="0" smtClean="0"/>
              <a:t>If a source is lost, </a:t>
            </a:r>
            <a:r>
              <a:rPr lang="en-US" dirty="0" smtClean="0"/>
              <a:t>they supply the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1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Rules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625056"/>
            <a:r>
              <a:rPr lang="en-US" dirty="0"/>
              <a:t>I will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transmit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some data </a:t>
            </a:r>
            <a:r>
              <a:rPr lang="en-US" dirty="0" smtClean="0"/>
              <a:t>to </a:t>
            </a:r>
            <a:r>
              <a:rPr lang="en-US" dirty="0" smtClean="0"/>
              <a:t>you</a:t>
            </a:r>
            <a:endParaRPr lang="en-US" dirty="0" smtClean="0"/>
          </a:p>
          <a:p>
            <a:pPr marL="937584" lvl="1"/>
            <a:r>
              <a:rPr lang="en-US" dirty="0" smtClean="0"/>
              <a:t>First, by speaking</a:t>
            </a:r>
          </a:p>
          <a:p>
            <a:pPr marL="937584" lvl="1"/>
            <a:r>
              <a:rPr lang="en-US" dirty="0" smtClean="0"/>
              <a:t>Then, you will see some text transmissions of that data</a:t>
            </a:r>
          </a:p>
          <a:p>
            <a:pPr marL="625056"/>
            <a:r>
              <a:rPr lang="en-US" dirty="0" smtClean="0"/>
              <a:t>You </a:t>
            </a:r>
            <a:r>
              <a:rPr lang="en-US" dirty="0"/>
              <a:t>will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harvest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 smtClean="0"/>
              <a:t>those data </a:t>
            </a:r>
            <a:r>
              <a:rPr lang="en-US" dirty="0"/>
              <a:t>by listening and writing </a:t>
            </a:r>
            <a:r>
              <a:rPr lang="en-US" dirty="0" smtClean="0"/>
              <a:t>them down</a:t>
            </a:r>
            <a:endParaRPr lang="en-US" dirty="0"/>
          </a:p>
          <a:p>
            <a:pPr marL="625056"/>
            <a:r>
              <a:rPr lang="en-US" dirty="0"/>
              <a:t>You will break into </a:t>
            </a:r>
            <a:r>
              <a:rPr lang="en-US" dirty="0" smtClean="0"/>
              <a:t>groups and </a:t>
            </a:r>
            <a:r>
              <a:rPr lang="en-US" dirty="0"/>
              <a:t>try to reconstruct what I </a:t>
            </a:r>
            <a:r>
              <a:rPr lang="en-US" dirty="0" smtClean="0"/>
              <a:t>transmitted</a:t>
            </a:r>
          </a:p>
        </p:txBody>
      </p:sp>
    </p:spTree>
    <p:extLst>
      <p:ext uri="{BB962C8B-B14F-4D97-AF65-F5344CB8AC3E}">
        <p14:creationId xmlns:p14="http://schemas.microsoft.com/office/powerpoint/2010/main" val="195200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(Instructor Notes)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Verse with nonsense words is read (Carrol, Seuss, etc.). Meter and rhyme let you teach the idea of error-correction mechanisms.</a:t>
            </a:r>
          </a:p>
          <a:p>
            <a:r>
              <a:rPr lang="en-US" dirty="0" smtClean="0"/>
              <a:t>And/or, when working with hearing-impaired students, timed slides quickly showing parts of the text, in and out of sequence, are displayed</a:t>
            </a:r>
          </a:p>
          <a:p>
            <a:r>
              <a:rPr lang="en-US" dirty="0" smtClean="0"/>
              <a:t>You can also use this to play with “noise and signal” by doing multiples at once, to see how accuracy changes</a:t>
            </a:r>
          </a:p>
        </p:txBody>
      </p:sp>
    </p:spTree>
    <p:extLst>
      <p:ext uri="{BB962C8B-B14F-4D97-AF65-F5344CB8AC3E}">
        <p14:creationId xmlns:p14="http://schemas.microsoft.com/office/powerpoint/2010/main" val="38185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Game of…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Basics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/>
              <a:t>Compression removes data from a source to reduce the size of a file</a:t>
            </a:r>
          </a:p>
          <a:p>
            <a:pPr marL="625056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can be </a:t>
            </a:r>
            <a:r>
              <a:rPr lang="en-US" dirty="0"/>
              <a:t>lossless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en-US" dirty="0" err="1"/>
              <a:t>lossy</a:t>
            </a:r>
            <a:endParaRPr lang="en-US" dirty="0"/>
          </a:p>
          <a:p>
            <a:pPr marL="625056"/>
            <a:r>
              <a:rPr lang="en-US" i="1" dirty="0" smtClean="0"/>
              <a:t>Lossless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compression reproduces data </a:t>
            </a:r>
            <a:r>
              <a:rPr lang="en-US" b="1" dirty="0" smtClean="0"/>
              <a:t>perfectly</a:t>
            </a:r>
            <a:r>
              <a:rPr lang="en-US" dirty="0" smtClean="0"/>
              <a:t> bit-for-bit. </a:t>
            </a:r>
          </a:p>
          <a:p>
            <a:pPr marL="625056"/>
            <a:r>
              <a:rPr lang="en-US" i="1" dirty="0" err="1" smtClean="0"/>
              <a:t>Lossy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compression 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eproduces data </a:t>
            </a:r>
            <a:r>
              <a:rPr lang="en-US" b="1" dirty="0" smtClean="0"/>
              <a:t>usably.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56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Rules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25056"/>
            <a:r>
              <a:rPr lang="en-US" dirty="0"/>
              <a:t>Almost the opposite of </a:t>
            </a:r>
            <a:r>
              <a:rPr lang="en-US" dirty="0" smtClean="0"/>
              <a:t>the </a:t>
            </a:r>
            <a:r>
              <a:rPr lang="en-US" dirty="0"/>
              <a:t>game of LOCKSS</a:t>
            </a:r>
          </a:p>
          <a:p>
            <a:pPr marL="625056"/>
            <a:r>
              <a:rPr lang="en-US" dirty="0"/>
              <a:t>You get a whole, uncompressed text!</a:t>
            </a:r>
          </a:p>
          <a:p>
            <a:pPr marL="625056"/>
            <a:r>
              <a:rPr lang="en-US" dirty="0"/>
              <a:t>You create a shorter version by removing repeated letters, spaces, or what you will</a:t>
            </a:r>
          </a:p>
          <a:p>
            <a:pPr marL="937584" lvl="1"/>
            <a:r>
              <a:rPr lang="en-US" dirty="0"/>
              <a:t>Two groups do </a:t>
            </a:r>
            <a:r>
              <a:rPr lang="en-US" dirty="0" err="1"/>
              <a:t>lossy</a:t>
            </a:r>
            <a:r>
              <a:rPr lang="en-US" dirty="0"/>
              <a:t>, two do lossless</a:t>
            </a:r>
          </a:p>
          <a:p>
            <a:pPr marL="625056"/>
            <a:r>
              <a:rPr lang="en-US" dirty="0"/>
              <a:t>We compare strategies</a:t>
            </a:r>
          </a:p>
        </p:txBody>
      </p:sp>
    </p:spTree>
    <p:extLst>
      <p:ext uri="{BB962C8B-B14F-4D97-AF65-F5344CB8AC3E}">
        <p14:creationId xmlns:p14="http://schemas.microsoft.com/office/powerpoint/2010/main" val="254423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(Instructor Notes)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Verse is ideal here again, because it is rule-bound. </a:t>
            </a:r>
          </a:p>
          <a:p>
            <a:r>
              <a:rPr lang="en-US" dirty="0" smtClean="0"/>
              <a:t>Prose will certainly work, but concrete poetry should be treated with grave caution. </a:t>
            </a:r>
          </a:p>
          <a:p>
            <a:r>
              <a:rPr lang="en-US" dirty="0" smtClean="0"/>
              <a:t>You should include character counts with each stanza or paragraph to help students benchmark their progress. </a:t>
            </a:r>
          </a:p>
          <a:p>
            <a:r>
              <a:rPr lang="en-US" dirty="0" smtClean="0"/>
              <a:t>After the compression time, groups switch texts and decompress their classmates work. </a:t>
            </a:r>
          </a:p>
          <a:p>
            <a:r>
              <a:rPr lang="en-US" dirty="0" smtClean="0"/>
              <a:t>Learning, hilarity, and occasional horror ensues. </a:t>
            </a:r>
          </a:p>
        </p:txBody>
      </p:sp>
    </p:spTree>
    <p:extLst>
      <p:ext uri="{BB962C8B-B14F-4D97-AF65-F5344CB8AC3E}">
        <p14:creationId xmlns:p14="http://schemas.microsoft.com/office/powerpoint/2010/main" val="15706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http://www.britishmuseum.org/images/ps22982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4901"/>
            </a:schemeClr>
          </a:solidFill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  <a:ea typeface="ヒラギノ角ゴ ProN W3" charset="0"/>
                <a:cs typeface="ヒラギノ角ゴ ProN W3" charset="0"/>
              </a:rPr>
              <a:t>LINEAR B: </a:t>
            </a:r>
            <a:br>
              <a:rPr lang="en-US" dirty="0">
                <a:latin typeface="Century Gothic" charset="0"/>
                <a:ea typeface="ヒラギノ角ゴ ProN W3" charset="0"/>
                <a:cs typeface="ヒラギノ角ゴ ProN W3" charset="0"/>
              </a:rPr>
            </a:br>
            <a:r>
              <a:rPr lang="en-US" dirty="0">
                <a:latin typeface="Century Gothic" charset="0"/>
                <a:ea typeface="ヒラギノ角ゴ ProN W3" charset="0"/>
                <a:cs typeface="ヒラギノ角ゴ ProN W3" charset="0"/>
              </a:rPr>
              <a:t>Digital Preservation Analog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03702"/>
            <a:ext cx="3214688" cy="465029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algn="l">
              <a:defRPr/>
            </a:pPr>
            <a:r>
              <a:rPr lang="en-US" sz="1300" dirty="0">
                <a:latin typeface="Eras Medium ITC" pitchFamily="34" charset="0"/>
              </a:rPr>
              <a:t>Photo: British Museum</a:t>
            </a:r>
            <a:br>
              <a:rPr lang="en-US" sz="1300" dirty="0">
                <a:latin typeface="Eras Medium ITC" pitchFamily="34" charset="0"/>
              </a:rPr>
            </a:br>
            <a:r>
              <a:rPr lang="en-US" sz="1300" dirty="0">
                <a:latin typeface="Eras Medium ITC" pitchFamily="34" charset="0"/>
              </a:rPr>
              <a:t>http://www.britishmuseum.org/</a:t>
            </a:r>
          </a:p>
        </p:txBody>
      </p:sp>
    </p:spTree>
    <p:extLst>
      <p:ext uri="{BB962C8B-B14F-4D97-AF65-F5344CB8AC3E}">
        <p14:creationId xmlns:p14="http://schemas.microsoft.com/office/powerpoint/2010/main" val="118532011"/>
      </p:ext>
    </p:extLst>
  </p:cSld>
  <p:clrMapOvr>
    <a:masterClrMapping/>
  </p:clrMapOvr>
  <p:transition advTm="996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25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">
        <p:fade/>
      </p:transition>
    </mc:Choice>
    <mc:Fallback>
      <p:transition spd="med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B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Bronze Age Cretan script: c. 1450 to 1375 B.C.</a:t>
            </a:r>
          </a:p>
          <a:p>
            <a:r>
              <a:rPr lang="en-US" dirty="0" smtClean="0"/>
              <a:t>Discovered </a:t>
            </a:r>
            <a:r>
              <a:rPr lang="en-US" dirty="0"/>
              <a:t>by Sir Arthur Evans, </a:t>
            </a:r>
            <a:r>
              <a:rPr lang="en-US" dirty="0" smtClean="0"/>
              <a:t>spring </a:t>
            </a:r>
            <a:r>
              <a:rPr lang="en-US" dirty="0"/>
              <a:t>of </a:t>
            </a:r>
            <a:r>
              <a:rPr lang="en-US" dirty="0" smtClean="0"/>
              <a:t>1900, </a:t>
            </a:r>
            <a:r>
              <a:rPr lang="en-US" dirty="0" smtClean="0"/>
              <a:t>on </a:t>
            </a:r>
            <a:r>
              <a:rPr lang="en-US" dirty="0"/>
              <a:t>numerous </a:t>
            </a:r>
            <a:r>
              <a:rPr lang="en-US" dirty="0" smtClean="0"/>
              <a:t>inscribed clay tablets</a:t>
            </a:r>
            <a:r>
              <a:rPr lang="en-US" dirty="0"/>
              <a:t>.</a:t>
            </a:r>
          </a:p>
          <a:p>
            <a:r>
              <a:rPr lang="en-US" dirty="0" smtClean="0"/>
              <a:t>No cribs, such as the Rosetta </a:t>
            </a:r>
            <a:r>
              <a:rPr lang="en-US" dirty="0" smtClean="0"/>
              <a:t>Stone; </a:t>
            </a:r>
            <a:r>
              <a:rPr lang="en-US" dirty="0" smtClean="0"/>
              <a:t>an almost entirely logical decipherment</a:t>
            </a:r>
          </a:p>
          <a:p>
            <a:pPr lvl="1"/>
            <a:r>
              <a:rPr lang="en-US" b="1" dirty="0" smtClean="0"/>
              <a:t>“Decoding” is </a:t>
            </a:r>
            <a:r>
              <a:rPr lang="en-US" b="1" dirty="0" smtClean="0"/>
              <a:t>the essential problem that digital preservation tries to avert or </a:t>
            </a:r>
            <a:r>
              <a:rPr lang="en-US" b="1" dirty="0" smtClean="0"/>
              <a:t>mitigate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270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28"/>
    </mc:Choice>
    <mc:Fallback xmlns="">
      <p:transition spd="slow" advTm="56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Decoding 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Counting system was easy to determine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Analog to Digital: </a:t>
            </a:r>
            <a:r>
              <a:rPr lang="en-US" b="1" dirty="0" smtClean="0"/>
              <a:t>some </a:t>
            </a:r>
            <a:r>
              <a:rPr lang="en-US" b="1" dirty="0" smtClean="0"/>
              <a:t>formats </a:t>
            </a:r>
            <a:r>
              <a:rPr lang="en-US" b="1" dirty="0" smtClean="0"/>
              <a:t>and </a:t>
            </a:r>
            <a:r>
              <a:rPr lang="en-US" b="1" dirty="0" smtClean="0"/>
              <a:t>encodings are favored because </a:t>
            </a:r>
            <a:r>
              <a:rPr lang="en-US" b="1" dirty="0" smtClean="0"/>
              <a:t>they</a:t>
            </a:r>
            <a:r>
              <a:rPr lang="en-US" altLang="ja-JP" b="1" dirty="0" smtClean="0"/>
              <a:t> are </a:t>
            </a:r>
            <a:r>
              <a:rPr lang="en-US" altLang="ja-JP" b="1" dirty="0" smtClean="0"/>
              <a:t>easy to identify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Debate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 relation to Greek or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Cypriot, but most scholars believed it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was a unique Cretan language.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Analog to Digital: </a:t>
            </a:r>
            <a:r>
              <a:rPr lang="en-US" b="1" dirty="0" smtClean="0"/>
              <a:t>encoding </a:t>
            </a:r>
            <a:r>
              <a:rPr lang="en-US" b="1" dirty="0" smtClean="0"/>
              <a:t>and </a:t>
            </a:r>
            <a:r>
              <a:rPr lang="en-US" b="1" dirty="0" smtClean="0"/>
              <a:t>file format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Alice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Kober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identifies word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triplets and separates symbols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into modifiers and word stems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Analog to Digital: </a:t>
            </a:r>
            <a:r>
              <a:rPr lang="en-US" b="1" dirty="0" smtClean="0"/>
              <a:t>metadata</a:t>
            </a:r>
            <a:r>
              <a:rPr lang="en-US" b="1" dirty="0"/>
              <a:t>, </a:t>
            </a:r>
            <a:r>
              <a:rPr lang="en-US" b="1" dirty="0" smtClean="0"/>
              <a:t>headers</a:t>
            </a:r>
            <a:r>
              <a:rPr lang="en-US" b="1" dirty="0"/>
              <a:t>, </a:t>
            </a:r>
            <a:r>
              <a:rPr lang="en-US" b="1" dirty="0" smtClean="0"/>
              <a:t>content </a:t>
            </a:r>
            <a:r>
              <a:rPr lang="en-US" b="1" dirty="0"/>
              <a:t>blocks, </a:t>
            </a:r>
            <a:r>
              <a:rPr lang="en-US" b="1" dirty="0" smtClean="0"/>
              <a:t>data structures</a:t>
            </a:r>
          </a:p>
          <a:p>
            <a:pPr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Michael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Ventris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clarifies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consanant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-vowel patterns and problem of dropped syllables (e.g. i-n(i)-vi-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-b(i)-le)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Analog to Digital: </a:t>
            </a:r>
            <a:r>
              <a:rPr lang="en-US" b="1" dirty="0" smtClean="0"/>
              <a:t>the </a:t>
            </a:r>
            <a:r>
              <a:rPr lang="en-US" b="1" dirty="0"/>
              <a:t>problem of </a:t>
            </a:r>
            <a:r>
              <a:rPr lang="en-US" b="1" dirty="0" smtClean="0"/>
              <a:t>compression</a:t>
            </a:r>
            <a:endParaRPr lang="en-US" b="1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98"/>
    </mc:Choice>
    <mc:Fallback xmlns="">
      <p:transition spd="slow" advTm="102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a </a:t>
            </a:r>
            <a:r>
              <a:rPr lang="en-US" b="1" i="1" dirty="0" smtClean="0"/>
              <a:t>story</a:t>
            </a:r>
            <a:r>
              <a:rPr lang="en-US" dirty="0" smtClean="0"/>
              <a:t> of digital preservation: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Began with identification of parts…</a:t>
            </a:r>
          </a:p>
          <a:p>
            <a:pPr lvl="1"/>
            <a:r>
              <a:rPr lang="en-US" b="1" dirty="0" smtClean="0"/>
              <a:t>Digital Forensics and Analysis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…associated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possible informational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content…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b="1" dirty="0" smtClean="0"/>
              <a:t>Metadata and Contextual Information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…then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instantiated by a subject expert and translated into a known, contemporary language.</a:t>
            </a:r>
          </a:p>
          <a:p>
            <a:pPr lvl="1"/>
            <a:r>
              <a:rPr lang="en-US" b="1" dirty="0" smtClean="0"/>
              <a:t>Digital Curation and </a:t>
            </a:r>
            <a:r>
              <a:rPr lang="en-US" b="1" dirty="0" smtClean="0"/>
              <a:t>Migration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subtext of this story is that preservation</a:t>
            </a:r>
            <a:r>
              <a:rPr lang="en-US" b="1" dirty="0" smtClean="0"/>
              <a:t> </a:t>
            </a:r>
            <a:r>
              <a:rPr lang="en-US" b="1" dirty="0"/>
              <a:t>is a </a:t>
            </a:r>
            <a:r>
              <a:rPr lang="en-US" b="1" dirty="0" smtClean="0"/>
              <a:t>multi-party </a:t>
            </a:r>
            <a:r>
              <a:rPr lang="en-US" b="1" dirty="0"/>
              <a:t>effort that plays out over </a:t>
            </a:r>
            <a:r>
              <a:rPr lang="en-US" b="1" dirty="0" smtClean="0"/>
              <a:t>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25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8"/>
    </mc:Choice>
    <mc:Fallback xmlns="">
      <p:transition spd="slow" advTm="43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 digital preservation through history of Computing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Class sessions build on critical </a:t>
            </a:r>
            <a:r>
              <a:rPr lang="en-US" dirty="0" smtClean="0"/>
              <a:t>reading skills common to </a:t>
            </a:r>
            <a:r>
              <a:rPr lang="en-US" dirty="0" smtClean="0"/>
              <a:t>humanists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through assigned readings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the history of computing:</a:t>
            </a:r>
          </a:p>
          <a:p>
            <a:pPr lvl="1"/>
            <a:r>
              <a:rPr lang="en-US" i="1" dirty="0" smtClean="0"/>
              <a:t>The Information: a History, a Theory, a Flood.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Gleick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/>
              <a:t>Soul of a New Machine.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Tracy Kidder. </a:t>
            </a:r>
          </a:p>
          <a:p>
            <a:pPr lvl="1"/>
            <a:r>
              <a:rPr lang="en-US" i="1" dirty="0" smtClean="0"/>
              <a:t>Where Wizards Stay up Late.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Katie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Hafner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seminar-style class sessions: </a:t>
            </a:r>
          </a:p>
          <a:p>
            <a:pPr lvl="1"/>
            <a:r>
              <a:rPr lang="en-US" dirty="0" smtClean="0"/>
              <a:t>Students </a:t>
            </a:r>
            <a:r>
              <a:rPr lang="en-US" b="1" dirty="0" smtClean="0"/>
              <a:t>interpret and retell</a:t>
            </a:r>
            <a:r>
              <a:rPr lang="en-US" dirty="0" smtClean="0"/>
              <a:t> </a:t>
            </a:r>
            <a:r>
              <a:rPr lang="en-US" dirty="0" smtClean="0"/>
              <a:t>the story, gaining </a:t>
            </a:r>
            <a:r>
              <a:rPr lang="en-US" b="1" dirty="0" smtClean="0"/>
              <a:t>agency and </a:t>
            </a:r>
            <a:r>
              <a:rPr lang="en-US" b="1" dirty="0" smtClean="0"/>
              <a:t>ownership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Professors (or </a:t>
            </a:r>
            <a:r>
              <a:rPr lang="en-US" dirty="0" smtClean="0"/>
              <a:t>invited </a:t>
            </a:r>
            <a:r>
              <a:rPr lang="en-US" dirty="0" smtClean="0"/>
              <a:t>guests) </a:t>
            </a:r>
            <a:r>
              <a:rPr lang="en-US" b="1" dirty="0" smtClean="0"/>
              <a:t>unpack technical </a:t>
            </a:r>
            <a:r>
              <a:rPr lang="en-US" b="1" dirty="0" smtClean="0"/>
              <a:t>concepts</a:t>
            </a:r>
            <a:r>
              <a:rPr lang="en-US" dirty="0" smtClean="0"/>
              <a:t> </a:t>
            </a:r>
            <a:r>
              <a:rPr lang="en-US" dirty="0" smtClean="0"/>
              <a:t>so students </a:t>
            </a:r>
            <a:r>
              <a:rPr lang="en-US" dirty="0" smtClean="0"/>
              <a:t>encounter </a:t>
            </a:r>
            <a:r>
              <a:rPr lang="en-US" dirty="0" smtClean="0"/>
              <a:t>them </a:t>
            </a:r>
            <a:r>
              <a:rPr lang="en-US" b="1" dirty="0" smtClean="0"/>
              <a:t>as </a:t>
            </a:r>
            <a:r>
              <a:rPr lang="en-US" b="1" dirty="0" smtClean="0"/>
              <a:t>supporting elements to </a:t>
            </a:r>
            <a:r>
              <a:rPr lang="en-US" b="1" dirty="0" smtClean="0"/>
              <a:t>that narrative.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class models the relationships</a:t>
            </a:r>
            <a:r>
              <a:rPr lang="en-US" dirty="0" smtClean="0"/>
              <a:t> that </a:t>
            </a:r>
            <a:r>
              <a:rPr lang="en-US" b="1" dirty="0" smtClean="0"/>
              <a:t>librarians</a:t>
            </a:r>
            <a:r>
              <a:rPr lang="en-US" dirty="0" smtClean="0"/>
              <a:t> must have </a:t>
            </a:r>
            <a:r>
              <a:rPr lang="en-US" b="1" dirty="0" smtClean="0"/>
              <a:t>with allied disciplines</a:t>
            </a:r>
            <a:r>
              <a:rPr lang="en-US" dirty="0" smtClean="0"/>
              <a:t> (technologists included) throughout their careers.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4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Narrative to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Re-situated this way, humanist analytic tools can be brought to bear…</a:t>
            </a:r>
          </a:p>
          <a:p>
            <a:r>
              <a:rPr lang="en-US" dirty="0" smtClean="0"/>
              <a:t>The door is open to digital preservation as something enacted through frameworks…</a:t>
            </a:r>
          </a:p>
          <a:p>
            <a:r>
              <a:rPr lang="en-US" dirty="0" smtClean="0"/>
              <a:t>And that’s rich terrain….</a:t>
            </a:r>
          </a:p>
          <a:p>
            <a:pPr lvl="1"/>
            <a:r>
              <a:rPr lang="en-US" dirty="0" smtClean="0"/>
              <a:t>NDSA, DPOE, DPM, OAIS, TRAC, &amp;c.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Media-Rendering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Teaching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Media-Rendering</a:t>
            </a:r>
            <a:endParaRPr lang="en-US" dirty="0"/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Substrate/Ground: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T</a:t>
            </a:r>
            <a:r>
              <a:rPr lang="en-US" dirty="0" smtClean="0"/>
              <a:t>angible </a:t>
            </a:r>
            <a:r>
              <a:rPr lang="en-US" dirty="0" smtClean="0"/>
              <a:t>substance that carries media</a:t>
            </a:r>
          </a:p>
          <a:p>
            <a:r>
              <a:rPr lang="en-US" b="1" dirty="0" smtClean="0"/>
              <a:t>Media/Figure: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M</a:t>
            </a:r>
            <a:r>
              <a:rPr lang="en-US" dirty="0" smtClean="0"/>
              <a:t>aterials </a:t>
            </a:r>
            <a:r>
              <a:rPr lang="en-US" dirty="0" smtClean="0"/>
              <a:t>that record information</a:t>
            </a:r>
          </a:p>
          <a:p>
            <a:r>
              <a:rPr lang="en-US" b="1" dirty="0" smtClean="0"/>
              <a:t>Transport/Usage environment: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M</a:t>
            </a:r>
            <a:r>
              <a:rPr lang="en-US" dirty="0" smtClean="0"/>
              <a:t>eans(s</a:t>
            </a:r>
            <a:r>
              <a:rPr lang="en-US" dirty="0" smtClean="0"/>
              <a:t>) for perceiving media</a:t>
            </a:r>
          </a:p>
          <a:p>
            <a:r>
              <a:rPr lang="en-US" b="1" dirty="0" smtClean="0"/>
              <a:t>Knowledge Base: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System </a:t>
            </a:r>
            <a:r>
              <a:rPr lang="en-US" dirty="0" smtClean="0"/>
              <a:t>for interpretation of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42"/>
    </mc:Choice>
    <mc:Fallback xmlns="">
      <p:transition spd="slow" advTm="109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Solutions: </a:t>
            </a:r>
            <a:br>
              <a:rPr lang="en-US" dirty="0" smtClean="0"/>
            </a:br>
            <a:r>
              <a:rPr lang="en-US" dirty="0" smtClean="0"/>
              <a:t>Materials &amp; Rendering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Substrate: </a:t>
            </a:r>
            <a:r>
              <a:rPr lang="en-US" dirty="0" smtClean="0"/>
              <a:t>material substance(s) of the object </a:t>
            </a:r>
            <a:br>
              <a:rPr lang="en-US" dirty="0" smtClean="0"/>
            </a:br>
            <a:r>
              <a:rPr lang="en-US" dirty="0" smtClean="0"/>
              <a:t>(e.g. paper, film, aluminum, silicon)</a:t>
            </a:r>
          </a:p>
          <a:p>
            <a:r>
              <a:rPr lang="en-US" b="1" dirty="0" smtClean="0"/>
              <a:t>Media: </a:t>
            </a:r>
            <a:r>
              <a:rPr lang="en-US" dirty="0" smtClean="0"/>
              <a:t>the material substance(s) that record information </a:t>
            </a:r>
            <a:br>
              <a:rPr lang="en-US" dirty="0" smtClean="0"/>
            </a:br>
            <a:r>
              <a:rPr lang="en-US" dirty="0" smtClean="0"/>
              <a:t>(e.g. ink, silver, ferrous alloys, electrons)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Transport: </a:t>
            </a:r>
            <a:r>
              <a:rPr lang="en-US" dirty="0" smtClean="0"/>
              <a:t>the means of moving information from the Media to the reader </a:t>
            </a:r>
            <a:br>
              <a:rPr lang="en-US" dirty="0" smtClean="0"/>
            </a:br>
            <a:r>
              <a:rPr lang="en-US" dirty="0" smtClean="0"/>
              <a:t>(e.g. light, light, SATA bus, USB bus)</a:t>
            </a:r>
          </a:p>
          <a:p>
            <a:r>
              <a:rPr lang="en-US" b="1" dirty="0" smtClean="0"/>
              <a:t>Language: </a:t>
            </a:r>
            <a:r>
              <a:rPr lang="en-US" dirty="0" smtClean="0"/>
              <a:t>the semiotic system(s) that renders the information in a meaningful way </a:t>
            </a:r>
            <a:br>
              <a:rPr lang="en-US" dirty="0" smtClean="0"/>
            </a:br>
            <a:r>
              <a:rPr lang="en-US" dirty="0" smtClean="0"/>
              <a:t>(e.g. Latin, Cinema studies, TIFF, PDF)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47900" y="3352800"/>
            <a:ext cx="464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3"/>
    </mc:Choice>
    <mc:Fallback xmlns="">
      <p:transition spd="slow" advTm="7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Media-Rendering</a:t>
            </a:r>
            <a:endParaRPr lang="en-US" dirty="0"/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Substrate/Ground: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T</a:t>
            </a:r>
            <a:r>
              <a:rPr lang="en-US" dirty="0" smtClean="0"/>
              <a:t>angible </a:t>
            </a:r>
            <a:r>
              <a:rPr lang="en-US" dirty="0" smtClean="0"/>
              <a:t>substance that carries media</a:t>
            </a:r>
          </a:p>
          <a:p>
            <a:r>
              <a:rPr lang="en-US" b="1" dirty="0" smtClean="0"/>
              <a:t>Media/Figure: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M</a:t>
            </a:r>
            <a:r>
              <a:rPr lang="en-US" dirty="0" smtClean="0"/>
              <a:t>aterials </a:t>
            </a:r>
            <a:r>
              <a:rPr lang="en-US" dirty="0" smtClean="0"/>
              <a:t>that record information</a:t>
            </a:r>
          </a:p>
          <a:p>
            <a:r>
              <a:rPr lang="en-US" b="1" dirty="0" smtClean="0"/>
              <a:t>Transport/Usage environment: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M</a:t>
            </a:r>
            <a:r>
              <a:rPr lang="en-US" dirty="0" smtClean="0"/>
              <a:t>eans(s</a:t>
            </a:r>
            <a:r>
              <a:rPr lang="en-US" dirty="0" smtClean="0"/>
              <a:t>) for perceiving media</a:t>
            </a:r>
          </a:p>
          <a:p>
            <a:r>
              <a:rPr lang="en-US" b="1" dirty="0" smtClean="0"/>
              <a:t>Knowledge Base: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System </a:t>
            </a:r>
            <a:r>
              <a:rPr lang="en-US" dirty="0" smtClean="0"/>
              <a:t>for interpretation of media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8610600" cy="2438400"/>
          </a:xfrm>
          <a:prstGeom prst="rect">
            <a:avLst/>
          </a:prstGeom>
          <a:solidFill>
            <a:srgbClr val="000000">
              <a:alpha val="25098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for Physical Preservation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86200"/>
            <a:ext cx="8610600" cy="2438400"/>
          </a:xfrm>
          <a:prstGeom prst="rect">
            <a:avLst/>
          </a:prstGeom>
          <a:solidFill>
            <a:srgbClr val="000000">
              <a:alpha val="25098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for Digital Preservation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8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42"/>
    </mc:Choice>
    <mc:Fallback xmlns="">
      <p:transition spd="slow" advTm="109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Think Like a Computer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/>
              <a:t>Frameworks for Learning in Digital Preservation</a:t>
            </a:r>
            <a:br>
              <a:rPr lang="en-US" dirty="0"/>
            </a:br>
            <a:r>
              <a:rPr lang="en-US" sz="2400" dirty="0"/>
              <a:t>Jacob Nadal | </a:t>
            </a:r>
            <a:r>
              <a:rPr lang="en-US" sz="2400" dirty="0">
                <a:hlinkClick r:id="rId2"/>
              </a:rPr>
              <a:t>jnadal@princeton.edu</a:t>
            </a:r>
            <a:r>
              <a:rPr lang="en-US" sz="2400" dirty="0"/>
              <a:t> | </a:t>
            </a:r>
            <a:r>
              <a:rPr lang="en-US" sz="2400" dirty="0">
                <a:hlinkClick r:id="rId3"/>
              </a:rPr>
              <a:t>jacobnadal.com/639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705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7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Think Like a Computer: Frameworks for Learning in Digital Preservation</a:t>
            </a:r>
            <a:br>
              <a:rPr lang="en-US" sz="2000" dirty="0" smtClean="0"/>
            </a:br>
            <a:r>
              <a:rPr lang="en-US" sz="2000" dirty="0" smtClean="0"/>
              <a:t>Jacob Nadal | </a:t>
            </a:r>
            <a:r>
              <a:rPr lang="en-US" sz="2000" dirty="0" smtClean="0">
                <a:hlinkClick r:id="rId3"/>
              </a:rPr>
              <a:t>jnadal@princeton.edu</a:t>
            </a:r>
            <a:r>
              <a:rPr lang="en-US" sz="2000" dirty="0" smtClean="0"/>
              <a:t> | </a:t>
            </a:r>
            <a:r>
              <a:rPr lang="en-US" sz="2000" dirty="0" smtClean="0">
                <a:hlinkClick r:id="rId4"/>
              </a:rPr>
              <a:t>jacobnadal.com/639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>
            <a:normAutofit fontScale="92500" lnSpcReduction="20000"/>
          </a:bodyPr>
          <a:lstStyle/>
          <a:p>
            <a:r>
              <a:rPr lang="en-US" sz="1100" dirty="0"/>
              <a:t>Preservation requires Materials (Substrate; Media) and </a:t>
            </a:r>
            <a:r>
              <a:rPr lang="en-US" sz="1100" dirty="0">
                <a:sym typeface="Wingdings" panose="05000000000000000000" pitchFamily="2" charset="2"/>
              </a:rPr>
              <a:t>Rendering (Transport; Language</a:t>
            </a:r>
            <a:r>
              <a:rPr lang="en-US" sz="1100" dirty="0" smtClean="0">
                <a:sym typeface="Wingdings" panose="05000000000000000000" pitchFamily="2" charset="2"/>
              </a:rPr>
              <a:t>).</a:t>
            </a:r>
          </a:p>
          <a:p>
            <a:pPr lvl="1"/>
            <a:r>
              <a:rPr lang="en-US" sz="1100" dirty="0" smtClean="0">
                <a:sym typeface="Wingdings" panose="05000000000000000000" pitchFamily="2" charset="2"/>
              </a:rPr>
              <a:t>Materials </a:t>
            </a:r>
            <a:r>
              <a:rPr lang="en-US" sz="1100" dirty="0">
                <a:sym typeface="Wingdings" panose="05000000000000000000" pitchFamily="2" charset="2"/>
              </a:rPr>
              <a:t>are the core challenge of physical preservation; </a:t>
            </a:r>
            <a:r>
              <a:rPr lang="en-US" sz="1100" dirty="0" smtClean="0">
                <a:sym typeface="Wingdings" panose="05000000000000000000" pitchFamily="2" charset="2"/>
              </a:rPr>
              <a:t>Rendering for </a:t>
            </a:r>
            <a:r>
              <a:rPr lang="en-US" sz="1100" dirty="0">
                <a:sym typeface="Wingdings" panose="05000000000000000000" pitchFamily="2" charset="2"/>
              </a:rPr>
              <a:t>digital preservation.</a:t>
            </a:r>
          </a:p>
          <a:p>
            <a:pPr lvl="1"/>
            <a:r>
              <a:rPr lang="en-US" sz="1100" dirty="0" smtClean="0">
                <a:sym typeface="Wingdings" panose="05000000000000000000" pitchFamily="2" charset="2"/>
              </a:rPr>
              <a:t>Ask </a:t>
            </a:r>
            <a:r>
              <a:rPr lang="en-US" sz="1100" dirty="0">
                <a:sym typeface="Wingdings" panose="05000000000000000000" pitchFamily="2" charset="2"/>
              </a:rPr>
              <a:t>how </a:t>
            </a:r>
            <a:r>
              <a:rPr lang="en-US" sz="1100" dirty="0" smtClean="0">
                <a:sym typeface="Wingdings" panose="05000000000000000000" pitchFamily="2" charset="2"/>
              </a:rPr>
              <a:t>any training </a:t>
            </a:r>
            <a:r>
              <a:rPr lang="en-US" sz="1100" dirty="0">
                <a:sym typeface="Wingdings" panose="05000000000000000000" pitchFamily="2" charset="2"/>
              </a:rPr>
              <a:t>will help you </a:t>
            </a:r>
            <a:r>
              <a:rPr lang="en-US" sz="1100" dirty="0" smtClean="0">
                <a:sym typeface="Wingdings" panose="05000000000000000000" pitchFamily="2" charset="2"/>
              </a:rPr>
              <a:t>learn to move </a:t>
            </a:r>
            <a:r>
              <a:rPr lang="en-US" sz="1100" dirty="0">
                <a:sym typeface="Wingdings" panose="05000000000000000000" pitchFamily="2" charset="2"/>
              </a:rPr>
              <a:t>data around (transport) </a:t>
            </a:r>
            <a:r>
              <a:rPr lang="en-US" sz="1100" dirty="0" smtClean="0">
                <a:sym typeface="Wingdings" panose="05000000000000000000" pitchFamily="2" charset="2"/>
              </a:rPr>
              <a:t>or to </a:t>
            </a:r>
            <a:r>
              <a:rPr lang="en-US" sz="1100" dirty="0">
                <a:sym typeface="Wingdings" panose="05000000000000000000" pitchFamily="2" charset="2"/>
              </a:rPr>
              <a:t>make data usable (language</a:t>
            </a:r>
            <a:r>
              <a:rPr lang="en-US" sz="1100" dirty="0" smtClean="0">
                <a:sym typeface="Wingdings" panose="05000000000000000000" pitchFamily="2" charset="2"/>
              </a:rPr>
              <a:t>).</a:t>
            </a:r>
            <a:endParaRPr lang="en-US" sz="1100" dirty="0">
              <a:sym typeface="Wingdings" panose="05000000000000000000" pitchFamily="2" charset="2"/>
            </a:endParaRPr>
          </a:p>
          <a:p>
            <a:r>
              <a:rPr lang="en-US" sz="1100" dirty="0">
                <a:sym typeface="Wingdings" panose="05000000000000000000" pitchFamily="2" charset="2"/>
              </a:rPr>
              <a:t>Computers are machines for performing binary logic operations, incidentally powered by electricity.</a:t>
            </a:r>
          </a:p>
          <a:p>
            <a:pPr lvl="1"/>
            <a:r>
              <a:rPr lang="en-US" sz="1100" dirty="0">
                <a:sym typeface="Wingdings" panose="05000000000000000000" pitchFamily="2" charset="2"/>
              </a:rPr>
              <a:t>If you can imagine a </a:t>
            </a:r>
            <a:r>
              <a:rPr lang="en-US" sz="1100" dirty="0" smtClean="0">
                <a:sym typeface="Wingdings" panose="05000000000000000000" pitchFamily="2" charset="2"/>
              </a:rPr>
              <a:t>conditional series of events, </a:t>
            </a:r>
            <a:r>
              <a:rPr lang="en-US" sz="1100" dirty="0">
                <a:sym typeface="Wingdings" panose="05000000000000000000" pitchFamily="2" charset="2"/>
              </a:rPr>
              <a:t>a computer can </a:t>
            </a:r>
            <a:r>
              <a:rPr lang="en-US" sz="1100" dirty="0" smtClean="0">
                <a:sym typeface="Wingdings" panose="05000000000000000000" pitchFamily="2" charset="2"/>
              </a:rPr>
              <a:t>execute </a:t>
            </a:r>
            <a:r>
              <a:rPr lang="en-US" sz="1100" dirty="0">
                <a:sym typeface="Wingdings" panose="05000000000000000000" pitchFamily="2" charset="2"/>
              </a:rPr>
              <a:t>it.</a:t>
            </a:r>
          </a:p>
          <a:p>
            <a:pPr lvl="1"/>
            <a:r>
              <a:rPr lang="en-US" sz="1100" dirty="0">
                <a:sym typeface="Wingdings" panose="05000000000000000000" pitchFamily="2" charset="2"/>
              </a:rPr>
              <a:t>Librarians have to describe the essential requirements and logical flow of systems.</a:t>
            </a:r>
          </a:p>
          <a:p>
            <a:pPr lvl="1"/>
            <a:r>
              <a:rPr lang="en-US" sz="1100" dirty="0" smtClean="0">
                <a:sym typeface="Wingdings" panose="05000000000000000000" pitchFamily="2" charset="2"/>
              </a:rPr>
              <a:t>Developers refine </a:t>
            </a:r>
            <a:r>
              <a:rPr lang="en-US" sz="1100" dirty="0">
                <a:sym typeface="Wingdings" panose="05000000000000000000" pitchFamily="2" charset="2"/>
              </a:rPr>
              <a:t>our </a:t>
            </a:r>
            <a:r>
              <a:rPr lang="en-US" sz="1100" dirty="0" smtClean="0">
                <a:sym typeface="Wingdings" panose="05000000000000000000" pitchFamily="2" charset="2"/>
              </a:rPr>
              <a:t>requirements </a:t>
            </a:r>
            <a:r>
              <a:rPr lang="en-US" sz="1100" dirty="0">
                <a:sym typeface="Wingdings" panose="05000000000000000000" pitchFamily="2" charset="2"/>
              </a:rPr>
              <a:t>and </a:t>
            </a:r>
            <a:r>
              <a:rPr lang="en-US" sz="1100" dirty="0" smtClean="0">
                <a:sym typeface="Wingdings" panose="05000000000000000000" pitchFamily="2" charset="2"/>
              </a:rPr>
              <a:t>make a </a:t>
            </a:r>
            <a:r>
              <a:rPr lang="en-US" sz="1100" dirty="0" smtClean="0">
                <a:sym typeface="Wingdings" panose="05000000000000000000" pitchFamily="2" charset="2"/>
              </a:rPr>
              <a:t>best-</a:t>
            </a:r>
            <a:r>
              <a:rPr lang="en-US" sz="1100" dirty="0" err="1" smtClean="0">
                <a:sym typeface="Wingdings" panose="05000000000000000000" pitchFamily="2" charset="2"/>
              </a:rPr>
              <a:t>SWpossible</a:t>
            </a:r>
            <a:r>
              <a:rPr lang="en-US" sz="1100" dirty="0" smtClean="0">
                <a:sym typeface="Wingdings" panose="05000000000000000000" pitchFamily="2" charset="2"/>
              </a:rPr>
              <a:t> </a:t>
            </a:r>
            <a:r>
              <a:rPr lang="en-US" sz="1100" dirty="0" smtClean="0">
                <a:sym typeface="Wingdings" panose="05000000000000000000" pitchFamily="2" charset="2"/>
              </a:rPr>
              <a:t>implementation at </a:t>
            </a:r>
            <a:r>
              <a:rPr lang="en-US" sz="1100" dirty="0">
                <a:sym typeface="Wingdings" panose="05000000000000000000" pitchFamily="2" charset="2"/>
              </a:rPr>
              <a:t>a given point in time with prevailing technology.</a:t>
            </a:r>
          </a:p>
          <a:p>
            <a:r>
              <a:rPr lang="en-US" sz="1100" dirty="0">
                <a:sym typeface="Wingdings" panose="05000000000000000000" pitchFamily="2" charset="2"/>
              </a:rPr>
              <a:t>Computers and programming happen in history and in the real world. Over time, we gain perspective on them just like any other information </a:t>
            </a:r>
            <a:r>
              <a:rPr lang="en-US" sz="1100" dirty="0" err="1" smtClean="0">
                <a:sym typeface="Wingdings" panose="05000000000000000000" pitchFamily="2" charset="2"/>
              </a:rPr>
              <a:t>artifact.W</a:t>
            </a:r>
            <a:endParaRPr lang="en-US" sz="1100" dirty="0">
              <a:sym typeface="Wingdings" panose="05000000000000000000" pitchFamily="2" charset="2"/>
            </a:endParaRPr>
          </a:p>
          <a:p>
            <a:pPr lvl="1"/>
            <a:r>
              <a:rPr lang="en-US" sz="1100" dirty="0">
                <a:sym typeface="Wingdings" panose="05000000000000000000" pitchFamily="2" charset="2"/>
              </a:rPr>
              <a:t>Preservation is a sustainable process, optimized over time. </a:t>
            </a:r>
            <a:r>
              <a:rPr lang="en-US" sz="1100" dirty="0" smtClean="0">
                <a:sym typeface="Wingdings" panose="05000000000000000000" pitchFamily="2" charset="2"/>
              </a:rPr>
              <a:t>What you do correctly now, will be wrong later.</a:t>
            </a:r>
            <a:endParaRPr lang="en-US" sz="1100" dirty="0"/>
          </a:p>
          <a:p>
            <a:r>
              <a:rPr lang="en-US" sz="1100" dirty="0" smtClean="0"/>
              <a:t>ALCTS Definition of Digital Preservation: </a:t>
            </a:r>
            <a:r>
              <a:rPr lang="en-US" sz="1100" dirty="0" smtClean="0">
                <a:hlinkClick r:id="rId5"/>
              </a:rPr>
              <a:t>http</a:t>
            </a:r>
            <a:r>
              <a:rPr lang="en-US" sz="1100" dirty="0">
                <a:hlinkClick r:id="rId5"/>
              </a:rPr>
              <a:t>://</a:t>
            </a:r>
            <a:r>
              <a:rPr lang="en-US" sz="1100" dirty="0" smtClean="0">
                <a:hlinkClick r:id="rId5"/>
              </a:rPr>
              <a:t>www.ala.org/alcts/resources/preserv/defdigpres0408</a:t>
            </a:r>
            <a:r>
              <a:rPr lang="en-US" sz="1100" dirty="0" smtClean="0"/>
              <a:t> </a:t>
            </a:r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778126"/>
          </a:xfrm>
          <a:ln w="3175"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sz="1200" dirty="0"/>
              <a:t>OAIS: </a:t>
            </a:r>
            <a:br>
              <a:rPr lang="en-US" sz="1200" dirty="0"/>
            </a:br>
            <a:r>
              <a:rPr lang="en-US" sz="1200" dirty="0">
                <a:hlinkClick r:id="rId6"/>
              </a:rPr>
              <a:t>http://public.ccsds.org/publications/RefModel.aspx</a:t>
            </a:r>
            <a:r>
              <a:rPr lang="en-US" sz="1200" dirty="0"/>
              <a:t> </a:t>
            </a:r>
          </a:p>
          <a:p>
            <a:r>
              <a:rPr lang="en-US" sz="1200" dirty="0"/>
              <a:t>TDR/TRAC: </a:t>
            </a:r>
            <a:br>
              <a:rPr lang="en-US" sz="1200" dirty="0"/>
            </a:br>
            <a:r>
              <a:rPr lang="en-US" sz="1200" dirty="0">
                <a:hlinkClick r:id="rId7"/>
              </a:rPr>
              <a:t>https://www.crl.edu/archiving-preservation/</a:t>
            </a:r>
            <a:br>
              <a:rPr lang="en-US" sz="1200" dirty="0">
                <a:hlinkClick r:id="rId7"/>
              </a:rPr>
            </a:br>
            <a:r>
              <a:rPr lang="en-US" sz="1200" dirty="0">
                <a:hlinkClick r:id="rId7"/>
              </a:rPr>
              <a:t>digital-archives/metrics-assessing-and-certifying/</a:t>
            </a:r>
            <a:r>
              <a:rPr lang="en-US" sz="1200" dirty="0" err="1">
                <a:hlinkClick r:id="rId7"/>
              </a:rPr>
              <a:t>trac</a:t>
            </a:r>
            <a:r>
              <a:rPr lang="en-US" sz="1200" dirty="0"/>
              <a:t>  </a:t>
            </a:r>
          </a:p>
          <a:p>
            <a:r>
              <a:rPr lang="en-US" sz="1200" dirty="0"/>
              <a:t>DPOE: </a:t>
            </a:r>
            <a:br>
              <a:rPr lang="en-US" sz="1200" dirty="0"/>
            </a:br>
            <a:r>
              <a:rPr lang="en-US" sz="1200" dirty="0">
                <a:hlinkClick r:id="rId8"/>
              </a:rPr>
              <a:t>http://www.digitalpreservation.gov/education/</a:t>
            </a:r>
            <a:r>
              <a:rPr lang="en-US" sz="1200" dirty="0"/>
              <a:t> </a:t>
            </a:r>
          </a:p>
          <a:p>
            <a:r>
              <a:rPr lang="en-US" sz="1200" dirty="0"/>
              <a:t>NDSA: </a:t>
            </a:r>
            <a:br>
              <a:rPr lang="en-US" sz="1200" dirty="0"/>
            </a:br>
            <a:r>
              <a:rPr lang="en-US" sz="1200" dirty="0">
                <a:hlinkClick r:id="rId9"/>
              </a:rPr>
              <a:t>http://ndsa.org/</a:t>
            </a:r>
            <a:endParaRPr lang="en-US" sz="1200" dirty="0"/>
          </a:p>
          <a:p>
            <a:r>
              <a:rPr lang="en-US" sz="1200" dirty="0"/>
              <a:t>DPM “Three legged stool”:</a:t>
            </a:r>
            <a:br>
              <a:rPr lang="en-US" sz="1200" dirty="0"/>
            </a:br>
            <a:r>
              <a:rPr lang="en-US" sz="1200" dirty="0">
                <a:hlinkClick r:id="rId10"/>
              </a:rPr>
              <a:t>http://www.dpworkshop.org/</a:t>
            </a:r>
            <a:r>
              <a:rPr lang="en-US" sz="1200" dirty="0"/>
              <a:t> </a:t>
            </a:r>
          </a:p>
          <a:p>
            <a:r>
              <a:rPr lang="en-US" sz="1200" dirty="0"/>
              <a:t>PREMIS:</a:t>
            </a:r>
            <a:br>
              <a:rPr lang="en-US" sz="1200" dirty="0"/>
            </a:br>
            <a:r>
              <a:rPr lang="en-US" sz="1200" dirty="0">
                <a:hlinkClick r:id="rId11"/>
              </a:rPr>
              <a:t>http://www.loc.gov/standards/premis/</a:t>
            </a:r>
            <a:endParaRPr lang="en-US" sz="1200" dirty="0"/>
          </a:p>
          <a:p>
            <a:endParaRPr lang="en-US" sz="1200" dirty="0" smtClean="0">
              <a:sym typeface="Wingdings" panose="05000000000000000000" pitchFamily="2" charset="2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781712" y="5334000"/>
            <a:ext cx="4041775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>
              <a:sym typeface="Wingdings" panose="05000000000000000000" pitchFamily="2" charset="2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648200" y="5029200"/>
            <a:ext cx="4041775" cy="1295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ym typeface="Wingdings" panose="05000000000000000000" pitchFamily="2" charset="2"/>
              </a:rPr>
              <a:t>Frameworks help you decide what you need to learn next and if a particular tool or system meets your needs. </a:t>
            </a:r>
          </a:p>
          <a:p>
            <a:pPr lvl="1"/>
            <a:r>
              <a:rPr lang="en-US" sz="1100" dirty="0" smtClean="0">
                <a:sym typeface="Wingdings" panose="05000000000000000000" pitchFamily="2" charset="2"/>
              </a:rPr>
              <a:t>Frameworks let you learn parts of a whole, and let you evaluate individual tools as part of a system.</a:t>
            </a:r>
          </a:p>
          <a:p>
            <a:r>
              <a:rPr lang="en-US" sz="1100" dirty="0" smtClean="0">
                <a:sym typeface="Wingdings" panose="05000000000000000000" pitchFamily="2" charset="2"/>
              </a:rPr>
              <a:t>Principles help you understand if new frameworks are viable and if new tools ones can be effective.</a:t>
            </a:r>
          </a:p>
        </p:txBody>
      </p:sp>
    </p:spTree>
    <p:extLst>
      <p:ext uri="{BB962C8B-B14F-4D97-AF65-F5344CB8AC3E}">
        <p14:creationId xmlns:p14="http://schemas.microsoft.com/office/powerpoint/2010/main" val="239954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preservation is an </a:t>
            </a:r>
            <a:r>
              <a:rPr lang="en-US" dirty="0" smtClean="0"/>
              <a:t>electrical engineering </a:t>
            </a:r>
            <a:r>
              <a:rPr lang="en-US" dirty="0" smtClean="0"/>
              <a:t>problem.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(Or at least, it’s not </a:t>
            </a: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 electrical engineering problem, nor is it not a formal logic problem.)</a:t>
            </a:r>
          </a:p>
          <a:p>
            <a:r>
              <a:rPr lang="en-US" dirty="0" smtClean="0"/>
              <a:t>Data are hard to come by, but…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…I have reason to suspect that computer science and electrical engineering are not the primary feeder degrees for the MLS.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41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Avoiding Head on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Outcome:</a:t>
            </a:r>
          </a:p>
          <a:p>
            <a:pPr lvl="1"/>
            <a:r>
              <a:rPr lang="en-US" b="1" dirty="0"/>
              <a:t>Frameworks and Applications: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once a level of confidence is established, providing a (dialectical) system to support ongoing education and analysis</a:t>
            </a:r>
          </a:p>
          <a:p>
            <a:r>
              <a:rPr lang="en-US" b="1" dirty="0" smtClean="0"/>
              <a:t>Three Strategies:</a:t>
            </a:r>
          </a:p>
          <a:p>
            <a:pPr lvl="1"/>
            <a:r>
              <a:rPr lang="en-US" b="1" dirty="0" smtClean="0"/>
              <a:t>Digital Preservation Analogs: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preservation principles that apply to digital preservation issues</a:t>
            </a:r>
          </a:p>
          <a:p>
            <a:pPr lvl="1"/>
            <a:r>
              <a:rPr lang="en-US" b="1" dirty="0" smtClean="0"/>
              <a:t>Close Readings of History: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leveraging existing skills in textual analysis to understand how computing developed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b="1" dirty="0" smtClean="0"/>
              <a:t>Digital Preservation Games: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Computing and digital preservation technology, presented as interactive activities</a:t>
            </a:r>
          </a:p>
        </p:txBody>
      </p:sp>
    </p:spTree>
    <p:extLst>
      <p:ext uri="{BB962C8B-B14F-4D97-AF65-F5344CB8AC3E}">
        <p14:creationId xmlns:p14="http://schemas.microsoft.com/office/powerpoint/2010/main" val="29800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a game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Anti Magic Spell</a:t>
            </a:r>
          </a:p>
        </p:txBody>
      </p:sp>
    </p:spTree>
    <p:extLst>
      <p:ext uri="{BB962C8B-B14F-4D97-AF65-F5344CB8AC3E}">
        <p14:creationId xmlns:p14="http://schemas.microsoft.com/office/powerpoint/2010/main" val="33417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WORKS JUST LIKE IT ISN’T MAGIC!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Because it isn’t.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It’s a fairly </a:t>
            </a:r>
            <a:r>
              <a:rPr lang="en-US" i="1" dirty="0" smtClean="0"/>
              <a:t>simple process</a:t>
            </a:r>
            <a:r>
              <a:rPr lang="en-US" dirty="0" smtClean="0"/>
              <a:t>, </a:t>
            </a:r>
            <a:r>
              <a:rPr lang="en-US" b="1" dirty="0" smtClean="0"/>
              <a:t>made obvious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Everything a computer does is a fairly simple process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(lots of them, quickly)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Digital preservation education makes those processes obvious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(or at least, less obscure)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58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dirty="0" smtClean="0"/>
              <a:t>Switching Network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Game </a:t>
            </a:r>
            <a:r>
              <a:rPr lang="en-US" dirty="0" smtClean="0"/>
              <a:t>of…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5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Switching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Each person writes their name on a </a:t>
            </a:r>
            <a:r>
              <a:rPr lang="en-US" dirty="0" smtClean="0"/>
              <a:t>card and gives the name card to the leader</a:t>
            </a:r>
            <a:endParaRPr lang="en-US" dirty="0" smtClean="0"/>
          </a:p>
          <a:p>
            <a:r>
              <a:rPr lang="en-US" dirty="0" smtClean="0"/>
              <a:t>Each person writes down elements from the </a:t>
            </a:r>
            <a:r>
              <a:rPr lang="en-US" dirty="0" smtClean="0"/>
              <a:t>ALCTS definition </a:t>
            </a:r>
            <a:r>
              <a:rPr lang="en-US" dirty="0" smtClean="0"/>
              <a:t>of digital </a:t>
            </a:r>
            <a:r>
              <a:rPr lang="en-US" dirty="0" smtClean="0"/>
              <a:t>preservation (next slide), </a:t>
            </a:r>
            <a:r>
              <a:rPr lang="en-US" dirty="0" smtClean="0"/>
              <a:t>labelling the </a:t>
            </a:r>
            <a:r>
              <a:rPr lang="en-US" dirty="0" smtClean="0"/>
              <a:t>cards:</a:t>
            </a:r>
            <a:br>
              <a:rPr lang="en-US" dirty="0" smtClean="0"/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CM1, CM2…</a:t>
            </a:r>
            <a:r>
              <a:rPr lang="en-US" sz="2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n;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CC1…</a:t>
            </a:r>
            <a:r>
              <a:rPr lang="en-US" sz="2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CI1…</a:t>
            </a:r>
            <a:r>
              <a:rPr lang="en-US" sz="2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n,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/>
              <a:t>etc.  </a:t>
            </a:r>
          </a:p>
          <a:p>
            <a:r>
              <a:rPr lang="en-US" dirty="0" smtClean="0"/>
              <a:t>Pass cards </a:t>
            </a:r>
            <a:r>
              <a:rPr lang="en-US" dirty="0" smtClean="0"/>
              <a:t>from one person to another, at random, at a steady rate.</a:t>
            </a:r>
          </a:p>
          <a:p>
            <a:r>
              <a:rPr lang="en-US" dirty="0" smtClean="0"/>
              <a:t>The leader will call a name and a part of a definition (“Chris, CC2”)</a:t>
            </a:r>
          </a:p>
          <a:p>
            <a:pPr lvl="1"/>
            <a:r>
              <a:rPr lang="en-US" dirty="0" smtClean="0"/>
              <a:t>If you have the </a:t>
            </a:r>
            <a:r>
              <a:rPr lang="en-US" dirty="0" smtClean="0"/>
              <a:t>card but </a:t>
            </a:r>
            <a:r>
              <a:rPr lang="en-US" dirty="0" smtClean="0"/>
              <a:t>your name was not called, pass the card.</a:t>
            </a:r>
          </a:p>
          <a:p>
            <a:pPr lvl="1"/>
            <a:r>
              <a:rPr lang="en-US" dirty="0" smtClean="0"/>
              <a:t>If your name was </a:t>
            </a:r>
            <a:r>
              <a:rPr lang="en-US" dirty="0" smtClean="0"/>
              <a:t>called start </a:t>
            </a:r>
            <a:r>
              <a:rPr lang="en-US" dirty="0" smtClean="0"/>
              <a:t>counting </a:t>
            </a:r>
            <a:r>
              <a:rPr lang="en-US" dirty="0" smtClean="0"/>
              <a:t>passes, and when you receive the card, say </a:t>
            </a:r>
            <a:r>
              <a:rPr lang="en-US" dirty="0" smtClean="0"/>
              <a:t>“got it in </a:t>
            </a:r>
            <a:r>
              <a:rPr lang="en-US" dirty="0" smtClean="0"/>
              <a:t>#” and </a:t>
            </a:r>
            <a:r>
              <a:rPr lang="en-US" dirty="0" smtClean="0"/>
              <a:t>read the definition.</a:t>
            </a:r>
          </a:p>
          <a:p>
            <a:pPr lvl="1"/>
            <a:r>
              <a:rPr lang="en-US" dirty="0" smtClean="0"/>
              <a:t>Periodically, the leader may reconfigure the network, by removing people or reorganizing the placement of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1400</Words>
  <Application>Microsoft Office PowerPoint</Application>
  <PresentationFormat>On-screen Show (4:3)</PresentationFormat>
  <Paragraphs>193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Digital Preservation Education: Choosing The Options That Are Right For You</vt:lpstr>
      <vt:lpstr>PowerPoint Presentation</vt:lpstr>
      <vt:lpstr>Think Like a Computer</vt:lpstr>
      <vt:lpstr>The Problem</vt:lpstr>
      <vt:lpstr>Avoiding Head on Collision</vt:lpstr>
      <vt:lpstr>Let’s Play a game</vt:lpstr>
      <vt:lpstr>IT WORKS JUST LIKE IT ISN’T MAGIC!</vt:lpstr>
      <vt:lpstr>Packet Switching Network </vt:lpstr>
      <vt:lpstr>Packet Switching Network</vt:lpstr>
      <vt:lpstr>PowerPoint Presentation</vt:lpstr>
      <vt:lpstr>LOCKSS</vt:lpstr>
      <vt:lpstr>Game of LOCKSS</vt:lpstr>
      <vt:lpstr>Rules</vt:lpstr>
      <vt:lpstr>(Instructor Notes)</vt:lpstr>
      <vt:lpstr>Compression</vt:lpstr>
      <vt:lpstr>Basics</vt:lpstr>
      <vt:lpstr>Rules</vt:lpstr>
      <vt:lpstr>(Instructor Notes)</vt:lpstr>
      <vt:lpstr>LINEAR B:  Digital Preservation Analog</vt:lpstr>
      <vt:lpstr>Linear B</vt:lpstr>
      <vt:lpstr>The Process of Decoding </vt:lpstr>
      <vt:lpstr>This is a story of digital preservation:</vt:lpstr>
      <vt:lpstr>Teaching digital preservation through history of Computing</vt:lpstr>
      <vt:lpstr>Formal Classroom</vt:lpstr>
      <vt:lpstr>Narrative to Analysis</vt:lpstr>
      <vt:lpstr>Media-Rendering</vt:lpstr>
      <vt:lpstr>Media-Rendering</vt:lpstr>
      <vt:lpstr>Implementing Solutions:  Materials &amp; Rendering </vt:lpstr>
      <vt:lpstr>Media-Rendering</vt:lpstr>
      <vt:lpstr>THANK YOU!</vt:lpstr>
      <vt:lpstr>Think Like a Computer: Frameworks for Learning in Digital Preservation Jacob Nadal | jnadal@princeton.edu | jacobnadal.com/639</vt:lpstr>
    </vt:vector>
  </TitlesOfParts>
  <Company>Princeton University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Like a Computer</dc:title>
  <dc:creator>Jacob Nadal</dc:creator>
  <cp:lastModifiedBy>Jacob Nadal</cp:lastModifiedBy>
  <cp:revision>164</cp:revision>
  <dcterms:created xsi:type="dcterms:W3CDTF">2016-06-02T12:14:01Z</dcterms:created>
  <dcterms:modified xsi:type="dcterms:W3CDTF">2016-06-20T14:58:42Z</dcterms:modified>
</cp:coreProperties>
</file>